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59" r:id="rId8"/>
    <p:sldId id="264" r:id="rId9"/>
    <p:sldId id="263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F8BD61-A8FC-4DB4-B294-B0ED198AEA11}" v="280" dt="2022-11-02T15:49:24.381"/>
    <p1510:client id="{EA1859F2-56E2-417F-9C6D-BF5F8C321CFD}" v="211" dt="2022-11-02T14:25:19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35ABA2-3ECB-41F0-B262-E246F0FEB19A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807C416-1D45-48C6-9711-2A745EC1D801}">
      <dgm:prSet/>
      <dgm:spPr/>
      <dgm:t>
        <a:bodyPr/>
        <a:lstStyle/>
        <a:p>
          <a:r>
            <a:rPr lang="en-US"/>
            <a:t>Name: Masifa Tabassum Prottasha</a:t>
          </a:r>
        </a:p>
      </dgm:t>
    </dgm:pt>
    <dgm:pt modelId="{72480B28-D90B-42C2-B8F4-13913369F9C4}" type="parTrans" cxnId="{B41E9524-5401-45B7-856F-467A65A0C113}">
      <dgm:prSet/>
      <dgm:spPr/>
      <dgm:t>
        <a:bodyPr/>
        <a:lstStyle/>
        <a:p>
          <a:endParaRPr lang="en-US"/>
        </a:p>
      </dgm:t>
    </dgm:pt>
    <dgm:pt modelId="{9A6CC06F-FF4E-4FD6-A9C9-F111CAE66F5F}" type="sibTrans" cxnId="{B41E9524-5401-45B7-856F-467A65A0C113}">
      <dgm:prSet/>
      <dgm:spPr/>
      <dgm:t>
        <a:bodyPr/>
        <a:lstStyle/>
        <a:p>
          <a:endParaRPr lang="en-US"/>
        </a:p>
      </dgm:t>
    </dgm:pt>
    <dgm:pt modelId="{B4827BCD-F9F0-444E-A74F-D7EC89A5033A}">
      <dgm:prSet/>
      <dgm:spPr/>
      <dgm:t>
        <a:bodyPr/>
        <a:lstStyle/>
        <a:p>
          <a:r>
            <a:rPr lang="en-US"/>
            <a:t>Id: 221-24-037</a:t>
          </a:r>
        </a:p>
      </dgm:t>
    </dgm:pt>
    <dgm:pt modelId="{07835103-7700-4678-85B0-17E23D8E64FF}" type="parTrans" cxnId="{820D47B6-36C3-419F-AD36-DFB15186F190}">
      <dgm:prSet/>
      <dgm:spPr/>
      <dgm:t>
        <a:bodyPr/>
        <a:lstStyle/>
        <a:p>
          <a:endParaRPr lang="en-US"/>
        </a:p>
      </dgm:t>
    </dgm:pt>
    <dgm:pt modelId="{023701B9-4826-4AC0-92B5-973EBCD30C49}" type="sibTrans" cxnId="{820D47B6-36C3-419F-AD36-DFB15186F190}">
      <dgm:prSet/>
      <dgm:spPr/>
      <dgm:t>
        <a:bodyPr/>
        <a:lstStyle/>
        <a:p>
          <a:endParaRPr lang="en-US"/>
        </a:p>
      </dgm:t>
    </dgm:pt>
    <dgm:pt modelId="{DD0F8675-19F0-48C1-8D83-A0C70B86625B}">
      <dgm:prSet/>
      <dgm:spPr/>
      <dgm:t>
        <a:bodyPr/>
        <a:lstStyle/>
        <a:p>
          <a:r>
            <a:rPr lang="en-US"/>
            <a:t>Department of Journalism Media &amp; Communication</a:t>
          </a:r>
        </a:p>
      </dgm:t>
    </dgm:pt>
    <dgm:pt modelId="{6B08FCF8-172D-4A92-B5FD-2EA235F0ACDD}" type="parTrans" cxnId="{08E4D99A-48C2-4A69-A8A8-BC7B03DC96D6}">
      <dgm:prSet/>
      <dgm:spPr/>
      <dgm:t>
        <a:bodyPr/>
        <a:lstStyle/>
        <a:p>
          <a:endParaRPr lang="en-US"/>
        </a:p>
      </dgm:t>
    </dgm:pt>
    <dgm:pt modelId="{C47597AF-E091-4517-BB17-E1EA8442394B}" type="sibTrans" cxnId="{08E4D99A-48C2-4A69-A8A8-BC7B03DC96D6}">
      <dgm:prSet/>
      <dgm:spPr/>
      <dgm:t>
        <a:bodyPr/>
        <a:lstStyle/>
        <a:p>
          <a:endParaRPr lang="en-US"/>
        </a:p>
      </dgm:t>
    </dgm:pt>
    <dgm:pt modelId="{621811A4-23B6-4308-AC3E-9A1CB5401EDB}" type="pres">
      <dgm:prSet presAssocID="{4535ABA2-3ECB-41F0-B262-E246F0FEB19A}" presName="outerComposite" presStyleCnt="0">
        <dgm:presLayoutVars>
          <dgm:chMax val="5"/>
          <dgm:dir/>
          <dgm:resizeHandles val="exact"/>
        </dgm:presLayoutVars>
      </dgm:prSet>
      <dgm:spPr/>
    </dgm:pt>
    <dgm:pt modelId="{B988E4F2-1A6A-47D4-B330-091E91808BC7}" type="pres">
      <dgm:prSet presAssocID="{4535ABA2-3ECB-41F0-B262-E246F0FEB19A}" presName="dummyMaxCanvas" presStyleCnt="0">
        <dgm:presLayoutVars/>
      </dgm:prSet>
      <dgm:spPr/>
    </dgm:pt>
    <dgm:pt modelId="{E64B2B23-E48B-4780-A548-EE89740914B2}" type="pres">
      <dgm:prSet presAssocID="{4535ABA2-3ECB-41F0-B262-E246F0FEB19A}" presName="ThreeNodes_1" presStyleLbl="node1" presStyleIdx="0" presStyleCnt="3">
        <dgm:presLayoutVars>
          <dgm:bulletEnabled val="1"/>
        </dgm:presLayoutVars>
      </dgm:prSet>
      <dgm:spPr/>
    </dgm:pt>
    <dgm:pt modelId="{0AF6CD33-7F76-4EBD-A9D7-861079277410}" type="pres">
      <dgm:prSet presAssocID="{4535ABA2-3ECB-41F0-B262-E246F0FEB19A}" presName="ThreeNodes_2" presStyleLbl="node1" presStyleIdx="1" presStyleCnt="3">
        <dgm:presLayoutVars>
          <dgm:bulletEnabled val="1"/>
        </dgm:presLayoutVars>
      </dgm:prSet>
      <dgm:spPr/>
    </dgm:pt>
    <dgm:pt modelId="{50B0505A-4059-47EE-AADE-D3BE60F89CCB}" type="pres">
      <dgm:prSet presAssocID="{4535ABA2-3ECB-41F0-B262-E246F0FEB19A}" presName="ThreeNodes_3" presStyleLbl="node1" presStyleIdx="2" presStyleCnt="3">
        <dgm:presLayoutVars>
          <dgm:bulletEnabled val="1"/>
        </dgm:presLayoutVars>
      </dgm:prSet>
      <dgm:spPr/>
    </dgm:pt>
    <dgm:pt modelId="{A52F2B68-2D15-4080-92EB-433366C9F23C}" type="pres">
      <dgm:prSet presAssocID="{4535ABA2-3ECB-41F0-B262-E246F0FEB19A}" presName="ThreeConn_1-2" presStyleLbl="fgAccFollowNode1" presStyleIdx="0" presStyleCnt="2">
        <dgm:presLayoutVars>
          <dgm:bulletEnabled val="1"/>
        </dgm:presLayoutVars>
      </dgm:prSet>
      <dgm:spPr/>
    </dgm:pt>
    <dgm:pt modelId="{89F9AEDF-8D4B-46FD-8714-FE39A0513C51}" type="pres">
      <dgm:prSet presAssocID="{4535ABA2-3ECB-41F0-B262-E246F0FEB19A}" presName="ThreeConn_2-3" presStyleLbl="fgAccFollowNode1" presStyleIdx="1" presStyleCnt="2">
        <dgm:presLayoutVars>
          <dgm:bulletEnabled val="1"/>
        </dgm:presLayoutVars>
      </dgm:prSet>
      <dgm:spPr/>
    </dgm:pt>
    <dgm:pt modelId="{5F6AC60B-4065-4800-9316-6E83EEEFE9F1}" type="pres">
      <dgm:prSet presAssocID="{4535ABA2-3ECB-41F0-B262-E246F0FEB19A}" presName="ThreeNodes_1_text" presStyleLbl="node1" presStyleIdx="2" presStyleCnt="3">
        <dgm:presLayoutVars>
          <dgm:bulletEnabled val="1"/>
        </dgm:presLayoutVars>
      </dgm:prSet>
      <dgm:spPr/>
    </dgm:pt>
    <dgm:pt modelId="{357CD9CF-545C-4366-91F5-AC3130A8B3DE}" type="pres">
      <dgm:prSet presAssocID="{4535ABA2-3ECB-41F0-B262-E246F0FEB19A}" presName="ThreeNodes_2_text" presStyleLbl="node1" presStyleIdx="2" presStyleCnt="3">
        <dgm:presLayoutVars>
          <dgm:bulletEnabled val="1"/>
        </dgm:presLayoutVars>
      </dgm:prSet>
      <dgm:spPr/>
    </dgm:pt>
    <dgm:pt modelId="{C0D23A73-0FE7-40E5-BCD0-6BC735C10CD2}" type="pres">
      <dgm:prSet presAssocID="{4535ABA2-3ECB-41F0-B262-E246F0FEB19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41E9524-5401-45B7-856F-467A65A0C113}" srcId="{4535ABA2-3ECB-41F0-B262-E246F0FEB19A}" destId="{D807C416-1D45-48C6-9711-2A745EC1D801}" srcOrd="0" destOrd="0" parTransId="{72480B28-D90B-42C2-B8F4-13913369F9C4}" sibTransId="{9A6CC06F-FF4E-4FD6-A9C9-F111CAE66F5F}"/>
    <dgm:cxn modelId="{DC59E525-20E0-4EA8-AEA6-3705FF360AF0}" type="presOf" srcId="{D807C416-1D45-48C6-9711-2A745EC1D801}" destId="{5F6AC60B-4065-4800-9316-6E83EEEFE9F1}" srcOrd="1" destOrd="0" presId="urn:microsoft.com/office/officeart/2005/8/layout/vProcess5"/>
    <dgm:cxn modelId="{4C243C2C-329B-40AA-9CFE-BD0EFE565D8E}" type="presOf" srcId="{B4827BCD-F9F0-444E-A74F-D7EC89A5033A}" destId="{0AF6CD33-7F76-4EBD-A9D7-861079277410}" srcOrd="0" destOrd="0" presId="urn:microsoft.com/office/officeart/2005/8/layout/vProcess5"/>
    <dgm:cxn modelId="{2F2C8956-9D75-4FB5-9790-B95AE6C57393}" type="presOf" srcId="{DD0F8675-19F0-48C1-8D83-A0C70B86625B}" destId="{C0D23A73-0FE7-40E5-BCD0-6BC735C10CD2}" srcOrd="1" destOrd="0" presId="urn:microsoft.com/office/officeart/2005/8/layout/vProcess5"/>
    <dgm:cxn modelId="{DBB23B57-FEF6-48CA-9F0F-BC1BA101C7A9}" type="presOf" srcId="{4535ABA2-3ECB-41F0-B262-E246F0FEB19A}" destId="{621811A4-23B6-4308-AC3E-9A1CB5401EDB}" srcOrd="0" destOrd="0" presId="urn:microsoft.com/office/officeart/2005/8/layout/vProcess5"/>
    <dgm:cxn modelId="{08E4D99A-48C2-4A69-A8A8-BC7B03DC96D6}" srcId="{4535ABA2-3ECB-41F0-B262-E246F0FEB19A}" destId="{DD0F8675-19F0-48C1-8D83-A0C70B86625B}" srcOrd="2" destOrd="0" parTransId="{6B08FCF8-172D-4A92-B5FD-2EA235F0ACDD}" sibTransId="{C47597AF-E091-4517-BB17-E1EA8442394B}"/>
    <dgm:cxn modelId="{2E198EA7-72F6-41C8-A407-0FD9BF3C4407}" type="presOf" srcId="{023701B9-4826-4AC0-92B5-973EBCD30C49}" destId="{89F9AEDF-8D4B-46FD-8714-FE39A0513C51}" srcOrd="0" destOrd="0" presId="urn:microsoft.com/office/officeart/2005/8/layout/vProcess5"/>
    <dgm:cxn modelId="{820D47B6-36C3-419F-AD36-DFB15186F190}" srcId="{4535ABA2-3ECB-41F0-B262-E246F0FEB19A}" destId="{B4827BCD-F9F0-444E-A74F-D7EC89A5033A}" srcOrd="1" destOrd="0" parTransId="{07835103-7700-4678-85B0-17E23D8E64FF}" sibTransId="{023701B9-4826-4AC0-92B5-973EBCD30C49}"/>
    <dgm:cxn modelId="{50D488C7-8236-4715-894E-F74983BD9A7D}" type="presOf" srcId="{B4827BCD-F9F0-444E-A74F-D7EC89A5033A}" destId="{357CD9CF-545C-4366-91F5-AC3130A8B3DE}" srcOrd="1" destOrd="0" presId="urn:microsoft.com/office/officeart/2005/8/layout/vProcess5"/>
    <dgm:cxn modelId="{C3C143D6-BDB6-4738-BCF8-DB7BCE8D157F}" type="presOf" srcId="{D807C416-1D45-48C6-9711-2A745EC1D801}" destId="{E64B2B23-E48B-4780-A548-EE89740914B2}" srcOrd="0" destOrd="0" presId="urn:microsoft.com/office/officeart/2005/8/layout/vProcess5"/>
    <dgm:cxn modelId="{DA9089DF-3935-4C25-9A1A-58C122AB108D}" type="presOf" srcId="{9A6CC06F-FF4E-4FD6-A9C9-F111CAE66F5F}" destId="{A52F2B68-2D15-4080-92EB-433366C9F23C}" srcOrd="0" destOrd="0" presId="urn:microsoft.com/office/officeart/2005/8/layout/vProcess5"/>
    <dgm:cxn modelId="{F35170E0-66ED-4161-9E9F-77F98DDE512C}" type="presOf" srcId="{DD0F8675-19F0-48C1-8D83-A0C70B86625B}" destId="{50B0505A-4059-47EE-AADE-D3BE60F89CCB}" srcOrd="0" destOrd="0" presId="urn:microsoft.com/office/officeart/2005/8/layout/vProcess5"/>
    <dgm:cxn modelId="{CB5DD5E7-841F-47C6-BB9F-F512EFF02A71}" type="presParOf" srcId="{621811A4-23B6-4308-AC3E-9A1CB5401EDB}" destId="{B988E4F2-1A6A-47D4-B330-091E91808BC7}" srcOrd="0" destOrd="0" presId="urn:microsoft.com/office/officeart/2005/8/layout/vProcess5"/>
    <dgm:cxn modelId="{17A3F0B6-9BD5-4F6C-B44E-DDB1A2FDFBD8}" type="presParOf" srcId="{621811A4-23B6-4308-AC3E-9A1CB5401EDB}" destId="{E64B2B23-E48B-4780-A548-EE89740914B2}" srcOrd="1" destOrd="0" presId="urn:microsoft.com/office/officeart/2005/8/layout/vProcess5"/>
    <dgm:cxn modelId="{413EFFFE-CD6C-4DAB-A38D-75C54E573887}" type="presParOf" srcId="{621811A4-23B6-4308-AC3E-9A1CB5401EDB}" destId="{0AF6CD33-7F76-4EBD-A9D7-861079277410}" srcOrd="2" destOrd="0" presId="urn:microsoft.com/office/officeart/2005/8/layout/vProcess5"/>
    <dgm:cxn modelId="{C6A1F792-B98E-4674-A094-681088310371}" type="presParOf" srcId="{621811A4-23B6-4308-AC3E-9A1CB5401EDB}" destId="{50B0505A-4059-47EE-AADE-D3BE60F89CCB}" srcOrd="3" destOrd="0" presId="urn:microsoft.com/office/officeart/2005/8/layout/vProcess5"/>
    <dgm:cxn modelId="{99428EC9-81C8-4C67-8799-A2046CD7C0B5}" type="presParOf" srcId="{621811A4-23B6-4308-AC3E-9A1CB5401EDB}" destId="{A52F2B68-2D15-4080-92EB-433366C9F23C}" srcOrd="4" destOrd="0" presId="urn:microsoft.com/office/officeart/2005/8/layout/vProcess5"/>
    <dgm:cxn modelId="{F6D546EB-31E4-4B4C-B6CB-FF3C1C587CF5}" type="presParOf" srcId="{621811A4-23B6-4308-AC3E-9A1CB5401EDB}" destId="{89F9AEDF-8D4B-46FD-8714-FE39A0513C51}" srcOrd="5" destOrd="0" presId="urn:microsoft.com/office/officeart/2005/8/layout/vProcess5"/>
    <dgm:cxn modelId="{275813A0-D813-4668-B4AD-D61BD9BF868A}" type="presParOf" srcId="{621811A4-23B6-4308-AC3E-9A1CB5401EDB}" destId="{5F6AC60B-4065-4800-9316-6E83EEEFE9F1}" srcOrd="6" destOrd="0" presId="urn:microsoft.com/office/officeart/2005/8/layout/vProcess5"/>
    <dgm:cxn modelId="{F601BF1A-012C-45E4-9766-D9AADB4D48AA}" type="presParOf" srcId="{621811A4-23B6-4308-AC3E-9A1CB5401EDB}" destId="{357CD9CF-545C-4366-91F5-AC3130A8B3DE}" srcOrd="7" destOrd="0" presId="urn:microsoft.com/office/officeart/2005/8/layout/vProcess5"/>
    <dgm:cxn modelId="{52F43B73-BA8B-44FB-AD7D-9D60DC2CD955}" type="presParOf" srcId="{621811A4-23B6-4308-AC3E-9A1CB5401EDB}" destId="{C0D23A73-0FE7-40E5-BCD0-6BC735C10CD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B2B23-E48B-4780-A548-EE89740914B2}">
      <dsp:nvSpPr>
        <dsp:cNvPr id="0" name=""/>
        <dsp:cNvSpPr/>
      </dsp:nvSpPr>
      <dsp:spPr>
        <a:xfrm>
          <a:off x="0" y="0"/>
          <a:ext cx="5483442" cy="982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Name: Masifa Tabassum Prottasha</a:t>
          </a:r>
        </a:p>
      </dsp:txBody>
      <dsp:txXfrm>
        <a:off x="28773" y="28773"/>
        <a:ext cx="4423382" cy="924829"/>
      </dsp:txXfrm>
    </dsp:sp>
    <dsp:sp modelId="{0AF6CD33-7F76-4EBD-A9D7-861079277410}">
      <dsp:nvSpPr>
        <dsp:cNvPr id="0" name=""/>
        <dsp:cNvSpPr/>
      </dsp:nvSpPr>
      <dsp:spPr>
        <a:xfrm>
          <a:off x="483833" y="1146105"/>
          <a:ext cx="5483442" cy="982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Id: 221-24-037</a:t>
          </a:r>
        </a:p>
      </dsp:txBody>
      <dsp:txXfrm>
        <a:off x="512606" y="1174878"/>
        <a:ext cx="4303519" cy="924829"/>
      </dsp:txXfrm>
    </dsp:sp>
    <dsp:sp modelId="{50B0505A-4059-47EE-AADE-D3BE60F89CCB}">
      <dsp:nvSpPr>
        <dsp:cNvPr id="0" name=""/>
        <dsp:cNvSpPr/>
      </dsp:nvSpPr>
      <dsp:spPr>
        <a:xfrm>
          <a:off x="967666" y="2292210"/>
          <a:ext cx="5483442" cy="982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Department of Journalism Media &amp; Communication</a:t>
          </a:r>
        </a:p>
      </dsp:txBody>
      <dsp:txXfrm>
        <a:off x="996439" y="2320983"/>
        <a:ext cx="4303519" cy="924829"/>
      </dsp:txXfrm>
    </dsp:sp>
    <dsp:sp modelId="{A52F2B68-2D15-4080-92EB-433366C9F23C}">
      <dsp:nvSpPr>
        <dsp:cNvPr id="0" name=""/>
        <dsp:cNvSpPr/>
      </dsp:nvSpPr>
      <dsp:spPr>
        <a:xfrm>
          <a:off x="4844898" y="744968"/>
          <a:ext cx="638544" cy="63854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988570" y="744968"/>
        <a:ext cx="351200" cy="480504"/>
      </dsp:txXfrm>
    </dsp:sp>
    <dsp:sp modelId="{89F9AEDF-8D4B-46FD-8714-FE39A0513C51}">
      <dsp:nvSpPr>
        <dsp:cNvPr id="0" name=""/>
        <dsp:cNvSpPr/>
      </dsp:nvSpPr>
      <dsp:spPr>
        <a:xfrm>
          <a:off x="5328731" y="1884524"/>
          <a:ext cx="638544" cy="63854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5472403" y="1884524"/>
        <a:ext cx="351200" cy="480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063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7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57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7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3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3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364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5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547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90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19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218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>
            <a:extLst>
              <a:ext uri="{FF2B5EF4-FFF2-40B4-BE49-F238E27FC236}">
                <a16:creationId xmlns:a16="http://schemas.microsoft.com/office/drawing/2014/main" id="{2474B781-751E-E1AB-4821-3AEEE7E6C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5" r="9091" b="252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0" name="Rectangle 85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758284"/>
            <a:ext cx="3657600" cy="3196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Welcome to my presentation</a:t>
            </a:r>
          </a:p>
        </p:txBody>
      </p:sp>
      <p:cxnSp>
        <p:nvCxnSpPr>
          <p:cNvPr id="91" name="Straight Connector 87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rgbClr val="4270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00C99-8FAA-3BC3-E741-A7EAD794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149" y="2145620"/>
            <a:ext cx="32004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latin typeface="Times New Roman"/>
                <a:cs typeface="Times New Roman"/>
              </a:rPr>
              <a:t>Impact of social medi</a:t>
            </a:r>
            <a:r>
              <a:rPr lang="en-US" sz="4800" kern="1200" dirty="0">
                <a:latin typeface="+mj-lt"/>
                <a:ea typeface="+mj-ea"/>
                <a:cs typeface="+mj-cs"/>
              </a:rPr>
              <a:t>a</a:t>
            </a:r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BB97B41-6703-B665-885B-79AC916FB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17" b="1"/>
          <a:stretch/>
        </p:blipFill>
        <p:spPr>
          <a:xfrm>
            <a:off x="5007750" y="321733"/>
            <a:ext cx="2128399" cy="1539586"/>
          </a:xfrm>
          <a:prstGeom prst="rect">
            <a:avLst/>
          </a:prstGeom>
        </p:spPr>
      </p:pic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3C8145B-268C-0382-00E4-F62148490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6" r="4866" b="-4"/>
          <a:stretch/>
        </p:blipFill>
        <p:spPr>
          <a:xfrm>
            <a:off x="5117870" y="2622301"/>
            <a:ext cx="1904442" cy="1545844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F4393A26-7918-FAAA-C058-1ADBAD390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0" r="5534" b="4"/>
          <a:stretch/>
        </p:blipFill>
        <p:spPr>
          <a:xfrm>
            <a:off x="8118790" y="372291"/>
            <a:ext cx="3517552" cy="2638698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FD0E3E57-C8DA-D36C-F729-1ADE416630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2" r="5988" b="-1"/>
          <a:stretch/>
        </p:blipFill>
        <p:spPr>
          <a:xfrm>
            <a:off x="5141849" y="4934736"/>
            <a:ext cx="1903793" cy="154533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2" y="0"/>
            <a:ext cx="0" cy="6858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902062F-7F47-41E5-8574-2D1492D58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1" y="3429000"/>
            <a:ext cx="46634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4568202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025E21-F049-7E56-C38E-9C56052342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14" r="6802" b="2"/>
          <a:stretch/>
        </p:blipFill>
        <p:spPr>
          <a:xfrm>
            <a:off x="8148836" y="3847013"/>
            <a:ext cx="3457460" cy="250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43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6D05570E-73F7-4CD4-1F47-E04597963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45" r="6396" b="90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FB01A-179F-F26F-6129-6826C60B8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Times New Roman"/>
                <a:cs typeface="Times New Roman"/>
              </a:rPr>
              <a:t>Any Question?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693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text, stationary, writing implement, pen&#10;&#10;Description automatically generated">
            <a:extLst>
              <a:ext uri="{FF2B5EF4-FFF2-40B4-BE49-F238E27FC236}">
                <a16:creationId xmlns:a16="http://schemas.microsoft.com/office/drawing/2014/main" id="{BCCBD85A-5C64-1D68-9A2A-7461EE416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3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3931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82E1-E4B8-D59B-8652-AE8961A8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642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Daffodil International University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78122DF-6C7D-81D4-CC79-594EF35BAE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51644" y="2510395"/>
          <a:ext cx="6451109" cy="327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D9E6A50-F786-12BA-7AB6-574B369774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771" y="1535135"/>
            <a:ext cx="3778286" cy="37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03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5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7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5EEE9-D086-CE39-22ED-516762F06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1757" y="836955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 algn="ctr"/>
            <a:r>
              <a:rPr lang="en-US" sz="3600" b="1" dirty="0">
                <a:ln w="15875">
                  <a:solidFill>
                    <a:srgbClr val="FFFFFF"/>
                  </a:solidFill>
                </a:ln>
                <a:latin typeface="Times New Roman"/>
                <a:cs typeface="Times New Roman"/>
              </a:rPr>
              <a:t> What is Social media?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8FC6E-69E6-0C5D-B91B-21F290C9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48551" y="2939087"/>
            <a:ext cx="4840513" cy="27991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br>
              <a:rPr lang="en-US" sz="900" dirty="0"/>
            </a:br>
            <a:br>
              <a:rPr lang="en-US" sz="900" dirty="0"/>
            </a:b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Social media is a collective term for websites and applications that focus on communication, community-based input, interaction, content-sharing and collaboration. People use social media to stay in touch and interact with friends, family and various communities.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algn="ctr"/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D8FD74-12AE-5E03-E7C3-F94A6ED869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13" r="17014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8387203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person, hand&#10;&#10;Description automatically generated">
            <a:extLst>
              <a:ext uri="{FF2B5EF4-FFF2-40B4-BE49-F238E27FC236}">
                <a16:creationId xmlns:a16="http://schemas.microsoft.com/office/drawing/2014/main" id="{D1696F2C-BAF2-6B90-2DA1-A9608BF9D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EDCAA-3C80-FBF1-1AD5-A2F776F70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Times New Roman"/>
                <a:cs typeface="Times New Roman"/>
              </a:rPr>
              <a:t>When was social media invented?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9212F-4EC0-29E2-7AC0-ECC62B111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Times New Roman"/>
                <a:cs typeface="Times New Roman"/>
              </a:rPr>
              <a:t>In 1987, the direct precursor to today's internet came into being when the National Science Foundation launched a more robust, nationwide digital network known as the NSFNET. A decade later, in 1997, the first true social media platform was launched.</a:t>
            </a:r>
            <a:endParaRPr lang="en-US" sz="200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9376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96EB105-7D09-74AA-85EB-58A17A535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E94F22-F29C-0D52-B8BA-1716BB3E0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Social media platforms 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883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98C7E33-BC59-DACD-B092-24000A48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18" y="643467"/>
            <a:ext cx="8603963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1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person, computer, electronics&#10;&#10;Description automatically generated">
            <a:extLst>
              <a:ext uri="{FF2B5EF4-FFF2-40B4-BE49-F238E27FC236}">
                <a16:creationId xmlns:a16="http://schemas.microsoft.com/office/drawing/2014/main" id="{DD79881E-82F1-B803-8930-C6C0BC9A8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18" b="143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C99834-6586-A30C-271D-5B571758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 algn="ctr"/>
            <a:r>
              <a:rPr lang="en-US" dirty="0">
                <a:solidFill>
                  <a:srgbClr val="FFFFFF"/>
                </a:solidFill>
                <a:latin typeface="Times New Roman"/>
                <a:cs typeface="Times New Roman"/>
              </a:rPr>
              <a:t>What is social media usage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A9C75-AA89-E70D-237E-705DE3EA2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Times New Roman"/>
                <a:cs typeface="Times New Roman"/>
              </a:rPr>
              <a:t>Social media usage is one of the most popular online activities. In 2021, over 4.26 billion people were using social media worldwide, a number projected to increase to almost six billion in 2027.</a:t>
            </a:r>
          </a:p>
        </p:txBody>
      </p:sp>
    </p:spTree>
    <p:extLst>
      <p:ext uri="{BB962C8B-B14F-4D97-AF65-F5344CB8AC3E}">
        <p14:creationId xmlns:p14="http://schemas.microsoft.com/office/powerpoint/2010/main" val="2427752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3D32E87F-57A4-1F6A-5619-131D8E267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76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Mobile device with apps">
            <a:extLst>
              <a:ext uri="{FF2B5EF4-FFF2-40B4-BE49-F238E27FC236}">
                <a16:creationId xmlns:a16="http://schemas.microsoft.com/office/drawing/2014/main" id="{F412E9E4-9833-B828-709A-C57876B11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87" t="9091" r="746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1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F65D-FD40-B5F1-6399-AE3569BF53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Why social media is rising?</a:t>
            </a:r>
          </a:p>
        </p:txBody>
      </p:sp>
      <p:sp>
        <p:nvSpPr>
          <p:cNvPr id="42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EB3B0-3B2F-F077-74AB-48E8F08FB03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/>
              <a:t>Growth will come primarily from the </a:t>
            </a:r>
            <a:r>
              <a:rPr lang="en-US" sz="1700" b="1"/>
              <a:t>rapidly expanding online and mobile user bases in emerging markets</a:t>
            </a:r>
            <a:r>
              <a:rPr lang="en-US" sz="1700"/>
              <a:t>. Individuals will be highly connected through mobile technology and social media. More than 30 percent of the global population will have the unprecedented capability to connect with anyone.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87847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Welcome to my presentation</vt:lpstr>
      <vt:lpstr>Daffodil International University</vt:lpstr>
      <vt:lpstr> What is Social media?</vt:lpstr>
      <vt:lpstr>When was social media invented?</vt:lpstr>
      <vt:lpstr>Social media platforms </vt:lpstr>
      <vt:lpstr>PowerPoint Presentation</vt:lpstr>
      <vt:lpstr>What is social media usage ?</vt:lpstr>
      <vt:lpstr>PowerPoint Presentation</vt:lpstr>
      <vt:lpstr>Why social media is rising?</vt:lpstr>
      <vt:lpstr>Impact of social media</vt:lpstr>
      <vt:lpstr>Any Question?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282</cp:revision>
  <dcterms:created xsi:type="dcterms:W3CDTF">2022-11-02T14:01:53Z</dcterms:created>
  <dcterms:modified xsi:type="dcterms:W3CDTF">2022-11-02T15:50:50Z</dcterms:modified>
</cp:coreProperties>
</file>